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631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926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4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338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63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156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913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61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389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277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9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26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062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722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85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849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5BDC-4500-4014-9491-36C54C373E88}" type="datetimeFigureOut">
              <a:rPr lang="ar-IQ" smtClean="0"/>
              <a:t>7/9/1442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2AB012-8FC7-40C0-AEB9-C854594B8B5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57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686" y="1840228"/>
            <a:ext cx="82916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White blood cells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7877" y="4920405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 smtClean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 smtClean="0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8416" y="3175687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Part II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3465" y="242399"/>
            <a:ext cx="10788438" cy="1287822"/>
            <a:chOff x="757269" y="629292"/>
            <a:chExt cx="10788438" cy="1287822"/>
          </a:xfrm>
        </p:grpSpPr>
        <p:sp>
          <p:nvSpPr>
            <p:cNvPr id="6" name="Rectangle 5"/>
            <p:cNvSpPr/>
            <p:nvPr/>
          </p:nvSpPr>
          <p:spPr>
            <a:xfrm>
              <a:off x="1880315" y="629292"/>
              <a:ext cx="87447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COLLEGE OF MEDICINE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DEPARTMENT OF PATHOLOGY AND FORENSIC</a:t>
              </a:r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  Medicine</a:t>
              </a:r>
              <a:endParaRPr lang="en-US" sz="2000" b="1" cap="none" spc="0" dirty="0" smtClean="0">
                <a:ln/>
                <a:solidFill>
                  <a:schemeClr val="accent4"/>
                </a:solidFill>
                <a:effectLst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5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62543" y="438071"/>
            <a:ext cx="10155382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87" y="608619"/>
            <a:ext cx="989214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 of chronic phase CML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218" y="1869087"/>
            <a:ext cx="10571015" cy="37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SzPts val="1000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1-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Hypermetabolism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symptoms.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2- Splenomegaly.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3- features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of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anaemia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.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4- Bruising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, epistaxis, menorrhagia or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haemorrhage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from other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sites.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5- Gout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or renal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impairment.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6- Rare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symptoms include visual disturbances and priapism.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7122" y="354945"/>
            <a:ext cx="10529457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689" y="608620"/>
            <a:ext cx="107649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findings in chronic phase CML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23" y="2037511"/>
            <a:ext cx="5885949" cy="40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7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14945" y="285671"/>
            <a:ext cx="7503075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3" y="456220"/>
            <a:ext cx="72459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Blastic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transformation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3" y="1828199"/>
            <a:ext cx="6276110" cy="39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764" y="1716985"/>
            <a:ext cx="10612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latin typeface="AGaramondPro-Regular"/>
              </a:rPr>
              <a:t>Increase </a:t>
            </a:r>
            <a:r>
              <a:rPr lang="en-US" sz="3600" dirty="0">
                <a:latin typeface="AGaramondPro-Regular"/>
              </a:rPr>
              <a:t>in red cell </a:t>
            </a:r>
            <a:r>
              <a:rPr lang="en-US" sz="3600" dirty="0" smtClean="0">
                <a:latin typeface="AGaramondPro-Regular"/>
              </a:rPr>
              <a:t>volume </a:t>
            </a:r>
            <a:r>
              <a:rPr lang="en-US" sz="3600" dirty="0">
                <a:latin typeface="AGaramondPro-Regular"/>
              </a:rPr>
              <a:t>caused </a:t>
            </a:r>
            <a:r>
              <a:rPr lang="en-US" sz="3600" dirty="0" smtClean="0">
                <a:latin typeface="AGaramondPro-Regular"/>
              </a:rPr>
              <a:t>by a </a:t>
            </a:r>
            <a:r>
              <a:rPr lang="en-US" sz="3600" dirty="0">
                <a:latin typeface="AGaramondPro-Regular"/>
              </a:rPr>
              <a:t>clonal malignancy of a marrow stem cell</a:t>
            </a:r>
            <a:r>
              <a:rPr lang="en-US" sz="3600" dirty="0" smtClean="0">
                <a:latin typeface="AGaramondPro-Regular"/>
              </a:rPr>
              <a:t>.</a:t>
            </a:r>
          </a:p>
          <a:p>
            <a:endParaRPr lang="en-US" sz="3600" dirty="0" smtClean="0">
              <a:latin typeface="AGaramondPro-Regular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GaramondPro-Regular"/>
              </a:rPr>
              <a:t>The </a:t>
            </a:r>
            <a:r>
              <a:rPr lang="en-US" sz="3600" dirty="0">
                <a:latin typeface="AGaramondPro-Regular"/>
              </a:rPr>
              <a:t>Val617Phe </a:t>
            </a:r>
            <a:r>
              <a:rPr lang="en-US" sz="3600" i="1" dirty="0">
                <a:latin typeface="AGaramondPro-Italic"/>
              </a:rPr>
              <a:t>JAK2 </a:t>
            </a:r>
            <a:r>
              <a:rPr lang="en-US" sz="3600" dirty="0" smtClean="0">
                <a:latin typeface="AGaramondPro-Regular"/>
              </a:rPr>
              <a:t>mutation is </a:t>
            </a:r>
            <a:r>
              <a:rPr lang="en-US" sz="3600" dirty="0">
                <a:latin typeface="AGaramondPro-Regular"/>
              </a:rPr>
              <a:t>present in </a:t>
            </a:r>
            <a:r>
              <a:rPr lang="en-US" sz="3600" dirty="0" err="1">
                <a:latin typeface="AGaramondPro-Regular"/>
              </a:rPr>
              <a:t>haemopoietic</a:t>
            </a:r>
            <a:r>
              <a:rPr lang="en-US" sz="3600" dirty="0">
                <a:latin typeface="AGaramondPro-Regular"/>
              </a:rPr>
              <a:t> cells in over 95% </a:t>
            </a:r>
            <a:r>
              <a:rPr lang="en-US" sz="3600" dirty="0" smtClean="0">
                <a:latin typeface="AGaramondPro-Regular"/>
              </a:rPr>
              <a:t>of patients</a:t>
            </a:r>
            <a:endParaRPr lang="ar-IQ" sz="3600" dirty="0"/>
          </a:p>
        </p:txBody>
      </p:sp>
      <p:sp>
        <p:nvSpPr>
          <p:cNvPr id="3" name="Horizontal Scroll 2"/>
          <p:cNvSpPr/>
          <p:nvPr/>
        </p:nvSpPr>
        <p:spPr>
          <a:xfrm>
            <a:off x="1870364" y="257962"/>
            <a:ext cx="346231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855" y="525495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39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1"/>
            <a:ext cx="5053965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4"/>
            <a:ext cx="46244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2" y="1661566"/>
            <a:ext cx="3698882" cy="447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19" y="1661566"/>
            <a:ext cx="3662618" cy="4478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002" y="1661565"/>
            <a:ext cx="3414085" cy="44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1"/>
            <a:ext cx="4668981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4"/>
            <a:ext cx="37643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findings: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35" y="1883238"/>
            <a:ext cx="3985738" cy="43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2"/>
            <a:ext cx="346231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5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5563" y="1871489"/>
            <a:ext cx="1022465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A condition in which there is a sustained increase in platelet count, because of megakaryocyte proliferation and overproduction of platelets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3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1"/>
            <a:ext cx="5053965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4"/>
            <a:ext cx="46244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9346" y="1973935"/>
            <a:ext cx="9581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dirty="0" smtClean="0">
                <a:latin typeface="AGaramondPro-Regular"/>
                <a:ea typeface="Calibri" panose="020F0502020204030204" pitchFamily="34" charset="0"/>
                <a:cs typeface="AGaramondPro-Regular"/>
              </a:rPr>
              <a:t>Thrombosis </a:t>
            </a:r>
            <a:r>
              <a:rPr lang="en-US" sz="2800" dirty="0">
                <a:latin typeface="AGaramondPro-Regular"/>
                <a:ea typeface="Calibri" panose="020F0502020204030204" pitchFamily="34" charset="0"/>
                <a:cs typeface="AGaramondPro-Regular"/>
              </a:rPr>
              <a:t>and </a:t>
            </a:r>
            <a:r>
              <a:rPr lang="en-US" sz="2800" dirty="0" err="1" smtClean="0">
                <a:latin typeface="AGaramondPro-Regular"/>
                <a:ea typeface="Calibri" panose="020F0502020204030204" pitchFamily="34" charset="0"/>
                <a:cs typeface="AGaramondPro-Regular"/>
              </a:rPr>
              <a:t>haemorrhage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E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rythromelalgia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76272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1"/>
            <a:ext cx="4668981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4"/>
            <a:ext cx="37643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findings: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4" y="1831016"/>
            <a:ext cx="5458691" cy="3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5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2"/>
            <a:ext cx="346231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5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2328" y="1760653"/>
            <a:ext cx="10321636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It is a progressive generalized reactive fibrosis of the bone marrow associated with the development of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haemopoiesis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in the spleen and liver.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4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1"/>
            <a:ext cx="5053965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4"/>
            <a:ext cx="46244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6" y="1856510"/>
            <a:ext cx="4031672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257961"/>
            <a:ext cx="4668981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25494"/>
            <a:ext cx="37643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findings: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45" y="1977778"/>
            <a:ext cx="4021630" cy="3785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5" y="1977777"/>
            <a:ext cx="3859464" cy="37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7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9" y="2025268"/>
            <a:ext cx="106818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group of conditions arising from marrow stem cells and characterized by clonal proliferation of one or more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haemopoietic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components in the bone marrow and, in many cases, the liver and spleen.</a:t>
            </a:r>
            <a:endParaRPr lang="ar-IQ" sz="32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1870364" y="313380"/>
            <a:ext cx="346231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855" y="580913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24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1578435"/>
            <a:ext cx="7439890" cy="400368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70363" y="271815"/>
            <a:ext cx="4475019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854" y="442363"/>
            <a:ext cx="36079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lassification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91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3" y="1827817"/>
            <a:ext cx="9282546" cy="4268183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70363" y="271815"/>
            <a:ext cx="455814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853" y="442363"/>
            <a:ext cx="367500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50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4" y="313380"/>
            <a:ext cx="346231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580913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716985"/>
            <a:ext cx="670560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SzPts val="1000"/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AGaramondPro-Bold"/>
                <a:cs typeface="AGaramondPro-Regular"/>
              </a:rPr>
              <a:t>It is a clonal disorder of a pluripotent stem cell. The disease accounts for around 15% of </a:t>
            </a:r>
            <a:r>
              <a:rPr lang="en-US" sz="3200" dirty="0" err="1">
                <a:latin typeface="Calibri" panose="020F0502020204030204" pitchFamily="34" charset="0"/>
                <a:ea typeface="AGaramondPro-Bold"/>
                <a:cs typeface="AGaramondPro-Regular"/>
              </a:rPr>
              <a:t>leukaemias</a:t>
            </a:r>
            <a:r>
              <a:rPr lang="en-US" sz="3200" dirty="0">
                <a:latin typeface="Calibri" panose="020F0502020204030204" pitchFamily="34" charset="0"/>
                <a:ea typeface="AGaramondPro-Bold"/>
                <a:cs typeface="AGaramondPro-Regular"/>
              </a:rPr>
              <a:t> and may occur at any age.</a:t>
            </a:r>
            <a:endParaRPr lang="en-US" sz="3200" dirty="0">
              <a:latin typeface="Calibri" panose="020F0502020204030204" pitchFamily="34" charset="0"/>
              <a:ea typeface="AGaramondPro-Bold"/>
              <a:cs typeface="AGaramondPro-Bold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AGaramondPro-Bold"/>
                <a:cs typeface="AGaramondPro-Regular"/>
              </a:rPr>
              <a:t>Associated with a characteristic presence of the </a:t>
            </a:r>
            <a:r>
              <a:rPr lang="en-US" sz="3200" b="1" dirty="0">
                <a:latin typeface="Calibri" panose="020F0502020204030204" pitchFamily="34" charset="0"/>
                <a:ea typeface="AGaramondPro-Bold"/>
                <a:cs typeface="AGaramondPro-Bold"/>
              </a:rPr>
              <a:t>Philadelphia (</a:t>
            </a:r>
            <a:r>
              <a:rPr lang="en-US" sz="3200" b="1" dirty="0" err="1">
                <a:latin typeface="Calibri" panose="020F0502020204030204" pitchFamily="34" charset="0"/>
                <a:ea typeface="AGaramondPro-Bold"/>
                <a:cs typeface="AGaramondPro-Bold"/>
              </a:rPr>
              <a:t>Ph</a:t>
            </a:r>
            <a:r>
              <a:rPr lang="en-US" sz="3200" b="1" dirty="0">
                <a:latin typeface="Calibri" panose="020F0502020204030204" pitchFamily="34" charset="0"/>
                <a:ea typeface="AGaramondPro-Bold"/>
                <a:cs typeface="AGaramondPro-Bold"/>
              </a:rPr>
              <a:t>) chromosome</a:t>
            </a:r>
            <a:r>
              <a:rPr lang="en-US" sz="3200" dirty="0">
                <a:latin typeface="Calibri" panose="020F0502020204030204" pitchFamily="34" charset="0"/>
                <a:ea typeface="AGaramondPro-Bold"/>
                <a:cs typeface="AGaramondPro-Regular"/>
              </a:rPr>
              <a:t>; which results from the t(9;22</a:t>
            </a:r>
            <a:r>
              <a:rPr lang="en-US" sz="3200" dirty="0" smtClean="0">
                <a:latin typeface="Calibri" panose="020F0502020204030204" pitchFamily="34" charset="0"/>
                <a:ea typeface="AGaramondPro-Bold"/>
                <a:cs typeface="AGaramondPro-Regular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AGaramondPro-Bold"/>
              <a:cs typeface="AGaramondPro-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673" y="1716985"/>
            <a:ext cx="4128653" cy="44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0363" y="271815"/>
            <a:ext cx="455814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3" y="442363"/>
            <a:ext cx="367500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1" y="1648691"/>
            <a:ext cx="9157855" cy="5071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9853" y="400800"/>
            <a:ext cx="367500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57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14945" y="285671"/>
            <a:ext cx="5043055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3" y="456220"/>
            <a:ext cx="48702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 of CML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83801"/>
              </p:ext>
            </p:extLst>
          </p:nvPr>
        </p:nvGraphicFramePr>
        <p:xfrm>
          <a:off x="1283854" y="2340647"/>
          <a:ext cx="9462654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0980">
                  <a:extLst>
                    <a:ext uri="{9D8B030D-6E8A-4147-A177-3AD203B41FA5}">
                      <a16:colId xmlns:a16="http://schemas.microsoft.com/office/drawing/2014/main" val="4294231802"/>
                    </a:ext>
                  </a:extLst>
                </a:gridCol>
                <a:gridCol w="3417456">
                  <a:extLst>
                    <a:ext uri="{9D8B030D-6E8A-4147-A177-3AD203B41FA5}">
                      <a16:colId xmlns:a16="http://schemas.microsoft.com/office/drawing/2014/main" val="489008005"/>
                    </a:ext>
                  </a:extLst>
                </a:gridCol>
                <a:gridCol w="3154218">
                  <a:extLst>
                    <a:ext uri="{9D8B030D-6E8A-4147-A177-3AD203B41FA5}">
                      <a16:colId xmlns:a16="http://schemas.microsoft.com/office/drawing/2014/main" val="13364822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Advanced phase</a:t>
                      </a:r>
                      <a:endParaRPr lang="ar-IQ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Chronic phase</a:t>
                      </a:r>
                      <a:endParaRPr lang="ar-IQ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3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Blastic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phase</a:t>
                      </a:r>
                      <a:endParaRPr lang="ar-IQ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Accelerated phase</a:t>
                      </a:r>
                      <a:endParaRPr lang="ar-IQ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3095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2867891" y="4017818"/>
            <a:ext cx="6151418" cy="4987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64913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595</TotalTime>
  <Words>291</Words>
  <Application>Microsoft Office PowerPoint</Application>
  <PresentationFormat>Widescreen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AGaramondPro-Bold</vt:lpstr>
      <vt:lpstr>AGaramondPro-Italic</vt:lpstr>
      <vt:lpstr>AGaramondPro-Regular</vt:lpstr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29</cp:revision>
  <dcterms:created xsi:type="dcterms:W3CDTF">2021-02-19T21:07:10Z</dcterms:created>
  <dcterms:modified xsi:type="dcterms:W3CDTF">2021-02-20T17:28:20Z</dcterms:modified>
</cp:coreProperties>
</file>